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F321D7-4CAA-46D5-A347-2F09B15FDAE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63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503402"/>
            <a:ext cx="4919305" cy="52226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931670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Expense Tracker Project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228267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presentation of our Expense Tracker project, a comprehensive web application designed to help users effectively manage their personal or business finances. This presentation will explore the project's design, functionalities, and technologies used.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6280190" y="5935028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By:- NIMISH KUMAR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7BD63-FF67-2DCA-FCE7-E6DCF100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0"/>
            <a:ext cx="89725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3495B-1944-1A56-7BA8-4C5104F4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0"/>
            <a:ext cx="87058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5608A-FF01-0531-1C9F-FE3D55FA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0"/>
            <a:ext cx="850582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5ECBD-8B00-694D-6AC9-8A765141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0"/>
            <a:ext cx="833437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503402"/>
            <a:ext cx="4919305" cy="52226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628651"/>
            <a:ext cx="7556421" cy="2019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Expense Tracker Project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003359"/>
            <a:ext cx="7556421" cy="12068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858"/>
              </a:lnSpc>
              <a:buNone/>
            </a:pPr>
            <a:r>
              <a:rPr lang="en-US" sz="6600" dirty="0"/>
              <a:t>Thank You</a:t>
            </a:r>
          </a:p>
        </p:txBody>
      </p:sp>
      <p:sp>
        <p:nvSpPr>
          <p:cNvPr id="8" name="Text 4"/>
          <p:cNvSpPr/>
          <p:nvPr/>
        </p:nvSpPr>
        <p:spPr>
          <a:xfrm>
            <a:off x="6280190" y="5935028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By:- NIMISH KUMAR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2020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814155"/>
            <a:ext cx="846046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 of Technologies Used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JSP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3671054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JSP (JavaServer Pages) provides the foundation for the application's dynamic web pages. It allows for the integration of Java code with HTML, resulting in interactive and data-driven web pages.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0899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Servlet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3671054"/>
            <a:ext cx="3978116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Servlets act as the backend controllers, handling user requests and processing data. They communicate with the database through Hibernate and generate responses that are sent back to the client.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0899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Hibernate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Hibernate is an object-relational mapping framework that simplifies the interaction between Java objects and the database. It maps Java classes to database tables, abstracting away the complexities of SQL.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" y="1916906"/>
            <a:ext cx="5009198" cy="43956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4103" y="1130975"/>
            <a:ext cx="7808595" cy="1192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95"/>
              </a:lnSpc>
              <a:buNone/>
            </a:pPr>
            <a:r>
              <a:rPr lang="en-US" sz="3756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Objectives and Key Features</a:t>
            </a:r>
            <a:endParaRPr lang="en-US" sz="3756" dirty="0"/>
          </a:p>
        </p:txBody>
      </p:sp>
      <p:sp>
        <p:nvSpPr>
          <p:cNvPr id="7" name="Shape 3"/>
          <p:cNvSpPr/>
          <p:nvPr/>
        </p:nvSpPr>
        <p:spPr>
          <a:xfrm>
            <a:off x="6154103" y="2823924"/>
            <a:ext cx="429220" cy="4292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6318885" y="2895362"/>
            <a:ext cx="99655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253" dirty="0"/>
          </a:p>
        </p:txBody>
      </p:sp>
      <p:sp>
        <p:nvSpPr>
          <p:cNvPr id="9" name="Text 5"/>
          <p:cNvSpPr/>
          <p:nvPr/>
        </p:nvSpPr>
        <p:spPr>
          <a:xfrm>
            <a:off x="6774061" y="2823924"/>
            <a:ext cx="2684026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Interface</a:t>
            </a:r>
            <a:endParaRPr lang="en-US" sz="1878" dirty="0"/>
          </a:p>
        </p:txBody>
      </p:sp>
      <p:sp>
        <p:nvSpPr>
          <p:cNvPr id="10" name="Text 6"/>
          <p:cNvSpPr/>
          <p:nvPr/>
        </p:nvSpPr>
        <p:spPr>
          <a:xfrm>
            <a:off x="6774061" y="3236357"/>
            <a:ext cx="3188970" cy="1525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prioritizes user experience by providing a simple and intuitive interface, making it easy for users to track their expenses.</a:t>
            </a:r>
            <a:endParaRPr lang="en-US" sz="1502" dirty="0"/>
          </a:p>
        </p:txBody>
      </p:sp>
      <p:sp>
        <p:nvSpPr>
          <p:cNvPr id="11" name="Shape 7"/>
          <p:cNvSpPr/>
          <p:nvPr/>
        </p:nvSpPr>
        <p:spPr>
          <a:xfrm>
            <a:off x="10153769" y="2823924"/>
            <a:ext cx="429220" cy="4292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10285809" y="2895362"/>
            <a:ext cx="165140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253" dirty="0"/>
          </a:p>
        </p:txBody>
      </p:sp>
      <p:sp>
        <p:nvSpPr>
          <p:cNvPr id="13" name="Text 9"/>
          <p:cNvSpPr/>
          <p:nvPr/>
        </p:nvSpPr>
        <p:spPr>
          <a:xfrm>
            <a:off x="10773728" y="2823924"/>
            <a:ext cx="3188970" cy="5960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Expense Tracking</a:t>
            </a:r>
            <a:endParaRPr lang="en-US" sz="1878" dirty="0"/>
          </a:p>
        </p:txBody>
      </p:sp>
      <p:sp>
        <p:nvSpPr>
          <p:cNvPr id="14" name="Text 10"/>
          <p:cNvSpPr/>
          <p:nvPr/>
        </p:nvSpPr>
        <p:spPr>
          <a:xfrm>
            <a:off x="10773728" y="3534370"/>
            <a:ext cx="3188970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categorize expenses, add descriptions, and track spending by date, category, or vendor.</a:t>
            </a:r>
            <a:endParaRPr lang="en-US" sz="1502" dirty="0"/>
          </a:p>
        </p:txBody>
      </p:sp>
      <p:sp>
        <p:nvSpPr>
          <p:cNvPr id="15" name="Shape 11"/>
          <p:cNvSpPr/>
          <p:nvPr/>
        </p:nvSpPr>
        <p:spPr>
          <a:xfrm>
            <a:off x="6154103" y="5167432"/>
            <a:ext cx="429220" cy="4292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6" name="Text 12"/>
          <p:cNvSpPr/>
          <p:nvPr/>
        </p:nvSpPr>
        <p:spPr>
          <a:xfrm>
            <a:off x="6282928" y="5238869"/>
            <a:ext cx="171450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253" dirty="0"/>
          </a:p>
        </p:txBody>
      </p:sp>
      <p:sp>
        <p:nvSpPr>
          <p:cNvPr id="17" name="Text 13"/>
          <p:cNvSpPr/>
          <p:nvPr/>
        </p:nvSpPr>
        <p:spPr>
          <a:xfrm>
            <a:off x="6774061" y="5167432"/>
            <a:ext cx="3188970" cy="5960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Reporting and Analysis</a:t>
            </a:r>
            <a:endParaRPr lang="en-US" sz="1878" dirty="0"/>
          </a:p>
        </p:txBody>
      </p:sp>
      <p:sp>
        <p:nvSpPr>
          <p:cNvPr id="18" name="Text 14"/>
          <p:cNvSpPr/>
          <p:nvPr/>
        </p:nvSpPr>
        <p:spPr>
          <a:xfrm>
            <a:off x="6774061" y="5877878"/>
            <a:ext cx="3188970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generates reports that provide insights into spending habits, allowing users to identify areas for improvement.</a:t>
            </a:r>
            <a:endParaRPr lang="en-US" sz="1502" dirty="0"/>
          </a:p>
        </p:txBody>
      </p:sp>
      <p:sp>
        <p:nvSpPr>
          <p:cNvPr id="19" name="Shape 15"/>
          <p:cNvSpPr/>
          <p:nvPr/>
        </p:nvSpPr>
        <p:spPr>
          <a:xfrm>
            <a:off x="10153769" y="5167432"/>
            <a:ext cx="429220" cy="42922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Text 16"/>
          <p:cNvSpPr/>
          <p:nvPr/>
        </p:nvSpPr>
        <p:spPr>
          <a:xfrm>
            <a:off x="10276999" y="5238869"/>
            <a:ext cx="182642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253" dirty="0"/>
          </a:p>
        </p:txBody>
      </p:sp>
      <p:sp>
        <p:nvSpPr>
          <p:cNvPr id="21" name="Text 17"/>
          <p:cNvSpPr/>
          <p:nvPr/>
        </p:nvSpPr>
        <p:spPr>
          <a:xfrm>
            <a:off x="10773728" y="5167432"/>
            <a:ext cx="2384822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Data Storage</a:t>
            </a:r>
            <a:endParaRPr lang="en-US" sz="1878" dirty="0"/>
          </a:p>
        </p:txBody>
      </p:sp>
      <p:sp>
        <p:nvSpPr>
          <p:cNvPr id="22" name="Text 18"/>
          <p:cNvSpPr/>
          <p:nvPr/>
        </p:nvSpPr>
        <p:spPr>
          <a:xfrm>
            <a:off x="10773728" y="5579864"/>
            <a:ext cx="3188970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is designed with security in mind to protect sensitive financial information, ensuring user privacy.</a:t>
            </a:r>
            <a:endParaRPr lang="en-US" sz="150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3211830"/>
            <a:ext cx="3611880" cy="18059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02036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Design and Entity Relationships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778085"/>
            <a:ext cx="7556421" cy="4431030"/>
          </a:xfrm>
          <a:prstGeom prst="roundRect">
            <a:avLst>
              <a:gd name="adj" fmla="val 7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87810" y="2785705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15457" y="2929414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9032438" y="2929414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Attributes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11545610" y="2929414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Relationships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7810" y="3436025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15457" y="3579733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9032438" y="3579733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Username, Password, Email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11545610" y="3579733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One-to-Many with Expenses</a:t>
            </a:r>
            <a:endParaRPr lang="en-US" sz="1786" dirty="0"/>
          </a:p>
        </p:txBody>
      </p:sp>
      <p:sp>
        <p:nvSpPr>
          <p:cNvPr id="16" name="Shape 12"/>
          <p:cNvSpPr/>
          <p:nvPr/>
        </p:nvSpPr>
        <p:spPr>
          <a:xfrm>
            <a:off x="6287810" y="444924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515457" y="4592955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</a:t>
            </a:r>
            <a:endParaRPr lang="en-US" sz="1786" dirty="0"/>
          </a:p>
        </p:txBody>
      </p:sp>
      <p:sp>
        <p:nvSpPr>
          <p:cNvPr id="18" name="Text 14"/>
          <p:cNvSpPr/>
          <p:nvPr/>
        </p:nvSpPr>
        <p:spPr>
          <a:xfrm>
            <a:off x="9032438" y="4592955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Name, Description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11545610" y="4592955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Many-to-Many with Expenses</a:t>
            </a:r>
            <a:endParaRPr lang="en-US" sz="1786" dirty="0"/>
          </a:p>
        </p:txBody>
      </p:sp>
      <p:sp>
        <p:nvSpPr>
          <p:cNvPr id="20" name="Shape 16"/>
          <p:cNvSpPr/>
          <p:nvPr/>
        </p:nvSpPr>
        <p:spPr>
          <a:xfrm>
            <a:off x="6287810" y="5462468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515457" y="5606177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Expense</a:t>
            </a:r>
            <a:endParaRPr lang="en-US" sz="1786" dirty="0"/>
          </a:p>
        </p:txBody>
      </p:sp>
      <p:sp>
        <p:nvSpPr>
          <p:cNvPr id="22" name="Text 18"/>
          <p:cNvSpPr/>
          <p:nvPr/>
        </p:nvSpPr>
        <p:spPr>
          <a:xfrm>
            <a:off x="9032438" y="5606177"/>
            <a:ext cx="205192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Date, Amount, Description, Category</a:t>
            </a:r>
            <a:endParaRPr lang="en-US" sz="1786" dirty="0"/>
          </a:p>
        </p:txBody>
      </p:sp>
      <p:sp>
        <p:nvSpPr>
          <p:cNvPr id="23" name="Text 19"/>
          <p:cNvSpPr/>
          <p:nvPr/>
        </p:nvSpPr>
        <p:spPr>
          <a:xfrm>
            <a:off x="11545610" y="5606177"/>
            <a:ext cx="205573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Many-to-One with User, Many-to-Many with Category</a:t>
            </a:r>
            <a:endParaRPr lang="en-US" sz="1786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D9AD1-90FA-5FDB-A934-BBEBE32D7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" y="2785704"/>
            <a:ext cx="4889301" cy="4423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614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47" y="251579"/>
            <a:ext cx="2683907" cy="20129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4493" y="3230642"/>
            <a:ext cx="10988516" cy="629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3"/>
              </a:lnSpc>
              <a:buNone/>
            </a:pPr>
            <a:r>
              <a:rPr lang="en-US" sz="396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Interface and Functionality Walkthrough</a:t>
            </a:r>
            <a:endParaRPr lang="en-US" sz="396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93" y="4161472"/>
            <a:ext cx="3305294" cy="8051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05708" y="5268397"/>
            <a:ext cx="2516148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Login/Registration</a:t>
            </a:r>
            <a:endParaRPr lang="en-US" sz="1981" dirty="0"/>
          </a:p>
        </p:txBody>
      </p:sp>
      <p:sp>
        <p:nvSpPr>
          <p:cNvPr id="9" name="Text 4"/>
          <p:cNvSpPr/>
          <p:nvPr/>
        </p:nvSpPr>
        <p:spPr>
          <a:xfrm>
            <a:off x="905708" y="5703570"/>
            <a:ext cx="2902863" cy="9661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create an account or log in to access their expense records.</a:t>
            </a:r>
            <a:endParaRPr lang="en-US" sz="158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787" y="4161472"/>
            <a:ext cx="3305413" cy="8051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211003" y="5268397"/>
            <a:ext cx="2516148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Expense Entry</a:t>
            </a:r>
            <a:endParaRPr lang="en-US" sz="1981" dirty="0"/>
          </a:p>
        </p:txBody>
      </p:sp>
      <p:sp>
        <p:nvSpPr>
          <p:cNvPr id="12" name="Text 6"/>
          <p:cNvSpPr/>
          <p:nvPr/>
        </p:nvSpPr>
        <p:spPr>
          <a:xfrm>
            <a:off x="4211003" y="5703570"/>
            <a:ext cx="2902982" cy="161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 form allows users to input details of their expenses, including amount, date, category, and description.</a:t>
            </a:r>
            <a:endParaRPr lang="en-US" sz="158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161472"/>
            <a:ext cx="3305294" cy="8051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6416" y="5268397"/>
            <a:ext cx="2516148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Expense List</a:t>
            </a:r>
            <a:endParaRPr lang="en-US" sz="1981" dirty="0"/>
          </a:p>
        </p:txBody>
      </p:sp>
      <p:sp>
        <p:nvSpPr>
          <p:cNvPr id="15" name="Text 8"/>
          <p:cNvSpPr/>
          <p:nvPr/>
        </p:nvSpPr>
        <p:spPr>
          <a:xfrm>
            <a:off x="7516416" y="5703570"/>
            <a:ext cx="2902863" cy="161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expense list displays all recorded expenses, allowing users to filter and sort expenses by date, category, or amount.</a:t>
            </a:r>
            <a:endParaRPr lang="en-US" sz="1585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494" y="4161472"/>
            <a:ext cx="3305413" cy="8051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21710" y="5268397"/>
            <a:ext cx="2516148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Reports</a:t>
            </a:r>
            <a:endParaRPr lang="en-US" sz="1981" dirty="0"/>
          </a:p>
        </p:txBody>
      </p:sp>
      <p:sp>
        <p:nvSpPr>
          <p:cNvPr id="18" name="Text 10"/>
          <p:cNvSpPr/>
          <p:nvPr/>
        </p:nvSpPr>
        <p:spPr>
          <a:xfrm>
            <a:off x="10821710" y="5703570"/>
            <a:ext cx="2902982" cy="1288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generate reports to visualize their expenses and gain insights into spending patterns.</a:t>
            </a:r>
            <a:endParaRPr lang="en-US" sz="15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03" y="2655689"/>
            <a:ext cx="4974193" cy="2918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3275" y="728067"/>
            <a:ext cx="7710249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403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Expense Management and Reporting Capabilities</a:t>
            </a:r>
            <a:endParaRPr lang="en-US" sz="4032" dirty="0"/>
          </a:p>
        </p:txBody>
      </p:sp>
      <p:sp>
        <p:nvSpPr>
          <p:cNvPr id="7" name="Shape 3"/>
          <p:cNvSpPr/>
          <p:nvPr/>
        </p:nvSpPr>
        <p:spPr>
          <a:xfrm>
            <a:off x="6203275" y="2315408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6408063" y="2520196"/>
            <a:ext cx="256032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Budgeting</a:t>
            </a:r>
            <a:endParaRPr lang="en-US" sz="2016" dirty="0"/>
          </a:p>
        </p:txBody>
      </p:sp>
      <p:sp>
        <p:nvSpPr>
          <p:cNvPr id="9" name="Text 5"/>
          <p:cNvSpPr/>
          <p:nvPr/>
        </p:nvSpPr>
        <p:spPr>
          <a:xfrm>
            <a:off x="6408063" y="2962989"/>
            <a:ext cx="3343156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1"/>
              </a:lnSpc>
              <a:buNone/>
            </a:pPr>
            <a:r>
              <a:rPr lang="en-US" sz="16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set budget limits for different categories and monitor their progress toward achieving their financial goals.</a:t>
            </a:r>
            <a:endParaRPr lang="en-US" sz="1613" dirty="0"/>
          </a:p>
        </p:txBody>
      </p:sp>
      <p:sp>
        <p:nvSpPr>
          <p:cNvPr id="10" name="Shape 6"/>
          <p:cNvSpPr/>
          <p:nvPr/>
        </p:nvSpPr>
        <p:spPr>
          <a:xfrm>
            <a:off x="10160794" y="2315408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11" name="Text 7"/>
          <p:cNvSpPr/>
          <p:nvPr/>
        </p:nvSpPr>
        <p:spPr>
          <a:xfrm>
            <a:off x="10365581" y="2520196"/>
            <a:ext cx="256032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Categorization</a:t>
            </a:r>
            <a:endParaRPr lang="en-US" sz="2016" dirty="0"/>
          </a:p>
        </p:txBody>
      </p:sp>
      <p:sp>
        <p:nvSpPr>
          <p:cNvPr id="12" name="Text 8"/>
          <p:cNvSpPr/>
          <p:nvPr/>
        </p:nvSpPr>
        <p:spPr>
          <a:xfrm>
            <a:off x="10365581" y="2962989"/>
            <a:ext cx="3343156" cy="1638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1"/>
              </a:lnSpc>
              <a:buNone/>
            </a:pPr>
            <a:r>
              <a:rPr lang="en-US" sz="16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categorization helps users understand where their money is going, allowing them to make informed decisions about their spending.</a:t>
            </a:r>
            <a:endParaRPr lang="en-US" sz="1613" dirty="0"/>
          </a:p>
        </p:txBody>
      </p:sp>
      <p:sp>
        <p:nvSpPr>
          <p:cNvPr id="13" name="Shape 9"/>
          <p:cNvSpPr/>
          <p:nvPr/>
        </p:nvSpPr>
        <p:spPr>
          <a:xfrm>
            <a:off x="6203275" y="5010864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6408063" y="5215652"/>
            <a:ext cx="256032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Reporting</a:t>
            </a:r>
            <a:endParaRPr lang="en-US" sz="2016" dirty="0"/>
          </a:p>
        </p:txBody>
      </p:sp>
      <p:sp>
        <p:nvSpPr>
          <p:cNvPr id="15" name="Text 11"/>
          <p:cNvSpPr/>
          <p:nvPr/>
        </p:nvSpPr>
        <p:spPr>
          <a:xfrm>
            <a:off x="6408063" y="5658445"/>
            <a:ext cx="3343156" cy="1638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1"/>
              </a:lnSpc>
              <a:buNone/>
            </a:pPr>
            <a:r>
              <a:rPr lang="en-US" sz="16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 offer a variety of visualization options, such as bar charts, line graphs, and pie charts, to effectively present financial data.</a:t>
            </a:r>
            <a:endParaRPr lang="en-US" sz="1613" dirty="0"/>
          </a:p>
        </p:txBody>
      </p:sp>
      <p:sp>
        <p:nvSpPr>
          <p:cNvPr id="16" name="Shape 12"/>
          <p:cNvSpPr/>
          <p:nvPr/>
        </p:nvSpPr>
        <p:spPr>
          <a:xfrm>
            <a:off x="10160794" y="5010864"/>
            <a:ext cx="3752731" cy="2490668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17" name="Text 13"/>
          <p:cNvSpPr/>
          <p:nvPr/>
        </p:nvSpPr>
        <p:spPr>
          <a:xfrm>
            <a:off x="10365581" y="5215652"/>
            <a:ext cx="2560320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Trends</a:t>
            </a:r>
            <a:endParaRPr lang="en-US" sz="2016" dirty="0"/>
          </a:p>
        </p:txBody>
      </p:sp>
      <p:sp>
        <p:nvSpPr>
          <p:cNvPr id="18" name="Text 14"/>
          <p:cNvSpPr/>
          <p:nvPr/>
        </p:nvSpPr>
        <p:spPr>
          <a:xfrm>
            <a:off x="10365581" y="5658445"/>
            <a:ext cx="3343156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1"/>
              </a:lnSpc>
              <a:buNone/>
            </a:pPr>
            <a:r>
              <a:rPr lang="en-US" sz="16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analyze past spending patterns to identify recurring expenses and make adjustments to their budgets.</a:t>
            </a:r>
            <a:endParaRPr lang="en-US" sz="16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66" y="2287786"/>
            <a:ext cx="5045750" cy="36540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3144" y="1183005"/>
            <a:ext cx="7910512" cy="1101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37"/>
              </a:lnSpc>
              <a:buNone/>
            </a:pPr>
            <a:r>
              <a:rPr lang="en-US" sz="3469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and Lessons Learned during Development</a:t>
            </a:r>
            <a:endParaRPr lang="en-US" sz="3469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144" y="2548890"/>
            <a:ext cx="440531" cy="440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3144" y="3165634"/>
            <a:ext cx="220289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5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Bug Fixing</a:t>
            </a:r>
            <a:endParaRPr lang="en-US" sz="1735" dirty="0"/>
          </a:p>
        </p:txBody>
      </p:sp>
      <p:sp>
        <p:nvSpPr>
          <p:cNvPr id="9" name="Text 4"/>
          <p:cNvSpPr/>
          <p:nvPr/>
        </p:nvSpPr>
        <p:spPr>
          <a:xfrm>
            <a:off x="6103144" y="3546634"/>
            <a:ext cx="3823097" cy="845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8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 complex web applications can be time-consuming. Careful testing and code reviews are essential to minimize errors.</a:t>
            </a:r>
            <a:endParaRPr lang="en-US" sz="138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0559" y="2548890"/>
            <a:ext cx="440531" cy="4405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90559" y="3165634"/>
            <a:ext cx="2437090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5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Optimization</a:t>
            </a:r>
            <a:endParaRPr lang="en-US" sz="1735" dirty="0"/>
          </a:p>
        </p:txBody>
      </p:sp>
      <p:sp>
        <p:nvSpPr>
          <p:cNvPr id="12" name="Text 6"/>
          <p:cNvSpPr/>
          <p:nvPr/>
        </p:nvSpPr>
        <p:spPr>
          <a:xfrm>
            <a:off x="10190559" y="3546634"/>
            <a:ext cx="3823097" cy="845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8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database design and query optimization are crucial for performance, especially with large datasets.</a:t>
            </a:r>
            <a:endParaRPr lang="en-US" sz="138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44" y="4921091"/>
            <a:ext cx="440531" cy="4405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03144" y="5537835"/>
            <a:ext cx="220289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5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Measures</a:t>
            </a:r>
            <a:endParaRPr lang="en-US" sz="1735" dirty="0"/>
          </a:p>
        </p:txBody>
      </p:sp>
      <p:sp>
        <p:nvSpPr>
          <p:cNvPr id="15" name="Text 8"/>
          <p:cNvSpPr/>
          <p:nvPr/>
        </p:nvSpPr>
        <p:spPr>
          <a:xfrm>
            <a:off x="6103144" y="5918835"/>
            <a:ext cx="3823097" cy="845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8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strong security measures is essential to protect sensitive financial data from unauthorized access.</a:t>
            </a:r>
            <a:endParaRPr lang="en-US" sz="138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0559" y="4921091"/>
            <a:ext cx="440531" cy="44053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190559" y="5537835"/>
            <a:ext cx="2202894" cy="275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8"/>
              </a:lnSpc>
              <a:buNone/>
            </a:pPr>
            <a:r>
              <a:rPr lang="en-US" sz="1735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Collaboration</a:t>
            </a:r>
            <a:endParaRPr lang="en-US" sz="1735" dirty="0"/>
          </a:p>
        </p:txBody>
      </p:sp>
      <p:sp>
        <p:nvSpPr>
          <p:cNvPr id="18" name="Text 10"/>
          <p:cNvSpPr/>
          <p:nvPr/>
        </p:nvSpPr>
        <p:spPr>
          <a:xfrm>
            <a:off x="10190559" y="5918835"/>
            <a:ext cx="3823097" cy="1127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388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communication and teamwork are key to successful software development, ensuring all team members are on the same page.</a:t>
            </a:r>
            <a:endParaRPr lang="en-US" sz="13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8" y="2108359"/>
            <a:ext cx="5016103" cy="40128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8416" y="969764"/>
            <a:ext cx="7827169" cy="117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30"/>
              </a:lnSpc>
              <a:buNone/>
            </a:pPr>
            <a:r>
              <a:rPr lang="en-US" sz="3704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Enhancements and Conclusion</a:t>
            </a:r>
            <a:endParaRPr lang="en-US" sz="3704" dirty="0"/>
          </a:p>
        </p:txBody>
      </p:sp>
      <p:sp>
        <p:nvSpPr>
          <p:cNvPr id="7" name="Shape 3"/>
          <p:cNvSpPr/>
          <p:nvPr/>
        </p:nvSpPr>
        <p:spPr>
          <a:xfrm>
            <a:off x="929164" y="2427803"/>
            <a:ext cx="22860" cy="4832033"/>
          </a:xfrm>
          <a:prstGeom prst="roundRect">
            <a:avLst>
              <a:gd name="adj" fmla="val 123460"/>
            </a:avLst>
          </a:prstGeom>
          <a:solidFill>
            <a:srgbClr val="D8D4D4"/>
          </a:solidFill>
          <a:ln/>
        </p:spPr>
      </p:sp>
      <p:sp>
        <p:nvSpPr>
          <p:cNvPr id="8" name="Shape 4"/>
          <p:cNvSpPr/>
          <p:nvPr/>
        </p:nvSpPr>
        <p:spPr>
          <a:xfrm>
            <a:off x="1129367" y="2839522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D8D4D4"/>
          </a:solidFill>
          <a:ln/>
        </p:spPr>
      </p:sp>
      <p:sp>
        <p:nvSpPr>
          <p:cNvPr id="9" name="Shape 5"/>
          <p:cNvSpPr/>
          <p:nvPr/>
        </p:nvSpPr>
        <p:spPr>
          <a:xfrm>
            <a:off x="728960" y="2639378"/>
            <a:ext cx="423267" cy="42326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891480" y="2709863"/>
            <a:ext cx="98227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1975366" y="2615922"/>
            <a:ext cx="2857857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App Development</a:t>
            </a:r>
            <a:endParaRPr lang="en-US" sz="1852" dirty="0"/>
          </a:p>
        </p:txBody>
      </p:sp>
      <p:sp>
        <p:nvSpPr>
          <p:cNvPr id="12" name="Text 8"/>
          <p:cNvSpPr/>
          <p:nvPr/>
        </p:nvSpPr>
        <p:spPr>
          <a:xfrm>
            <a:off x="1975366" y="3022640"/>
            <a:ext cx="6510218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companion mobile app would provide users with on-the-go access to their expense records and reporting.</a:t>
            </a:r>
            <a:endParaRPr lang="en-US" sz="1482" dirty="0"/>
          </a:p>
        </p:txBody>
      </p:sp>
      <p:sp>
        <p:nvSpPr>
          <p:cNvPr id="13" name="Shape 9"/>
          <p:cNvSpPr/>
          <p:nvPr/>
        </p:nvSpPr>
        <p:spPr>
          <a:xfrm>
            <a:off x="1129367" y="4412575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D8D4D4"/>
          </a:solidFill>
          <a:ln/>
        </p:spPr>
      </p:sp>
      <p:sp>
        <p:nvSpPr>
          <p:cNvPr id="14" name="Shape 10"/>
          <p:cNvSpPr/>
          <p:nvPr/>
        </p:nvSpPr>
        <p:spPr>
          <a:xfrm>
            <a:off x="728960" y="4212431"/>
            <a:ext cx="423267" cy="42326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859215" y="4282916"/>
            <a:ext cx="162758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222" dirty="0"/>
          </a:p>
        </p:txBody>
      </p:sp>
      <p:sp>
        <p:nvSpPr>
          <p:cNvPr id="16" name="Text 12"/>
          <p:cNvSpPr/>
          <p:nvPr/>
        </p:nvSpPr>
        <p:spPr>
          <a:xfrm>
            <a:off x="1975366" y="4188976"/>
            <a:ext cx="4210169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Integration with Financial Institutions</a:t>
            </a:r>
            <a:endParaRPr lang="en-US" sz="1852" dirty="0"/>
          </a:p>
        </p:txBody>
      </p:sp>
      <p:sp>
        <p:nvSpPr>
          <p:cNvPr id="17" name="Text 13"/>
          <p:cNvSpPr/>
          <p:nvPr/>
        </p:nvSpPr>
        <p:spPr>
          <a:xfrm>
            <a:off x="1975366" y="4595693"/>
            <a:ext cx="6510218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direct bank account connections would streamline expense tracking and eliminate manual data entry.</a:t>
            </a:r>
            <a:endParaRPr lang="en-US" sz="1482" dirty="0"/>
          </a:p>
        </p:txBody>
      </p:sp>
      <p:sp>
        <p:nvSpPr>
          <p:cNvPr id="18" name="Shape 14"/>
          <p:cNvSpPr/>
          <p:nvPr/>
        </p:nvSpPr>
        <p:spPr>
          <a:xfrm>
            <a:off x="1129367" y="5985629"/>
            <a:ext cx="658416" cy="22860"/>
          </a:xfrm>
          <a:prstGeom prst="roundRect">
            <a:avLst>
              <a:gd name="adj" fmla="val 123460"/>
            </a:avLst>
          </a:prstGeom>
          <a:solidFill>
            <a:srgbClr val="D8D4D4"/>
          </a:solidFill>
          <a:ln/>
        </p:spPr>
      </p:sp>
      <p:sp>
        <p:nvSpPr>
          <p:cNvPr id="19" name="Shape 15"/>
          <p:cNvSpPr/>
          <p:nvPr/>
        </p:nvSpPr>
        <p:spPr>
          <a:xfrm>
            <a:off x="728960" y="5785485"/>
            <a:ext cx="423267" cy="42326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0" name="Text 16"/>
          <p:cNvSpPr/>
          <p:nvPr/>
        </p:nvSpPr>
        <p:spPr>
          <a:xfrm>
            <a:off x="856000" y="5855970"/>
            <a:ext cx="169069" cy="2821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222" dirty="0"/>
          </a:p>
        </p:txBody>
      </p:sp>
      <p:sp>
        <p:nvSpPr>
          <p:cNvPr id="21" name="Text 17"/>
          <p:cNvSpPr/>
          <p:nvPr/>
        </p:nvSpPr>
        <p:spPr>
          <a:xfrm>
            <a:off x="1975366" y="5762030"/>
            <a:ext cx="2351842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Analytics</a:t>
            </a:r>
            <a:endParaRPr lang="en-US" sz="1852" dirty="0"/>
          </a:p>
        </p:txBody>
      </p:sp>
      <p:sp>
        <p:nvSpPr>
          <p:cNvPr id="22" name="Text 18"/>
          <p:cNvSpPr/>
          <p:nvPr/>
        </p:nvSpPr>
        <p:spPr>
          <a:xfrm>
            <a:off x="1975366" y="6168747"/>
            <a:ext cx="6510218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482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machine learning algorithms could provide personalized financial insights and recommendations to help users manage their finances effectively.</a:t>
            </a:r>
            <a:endParaRPr lang="en-US" sz="148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6DCC3-7BC4-2A34-0B7C-76CE2B40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0"/>
            <a:ext cx="114109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82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641</Words>
  <Application>Microsoft Office PowerPoint</Application>
  <PresentationFormat>Custom</PresentationFormat>
  <Paragraphs>85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DM Sans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kumar</cp:lastModifiedBy>
  <cp:revision>5</cp:revision>
  <dcterms:created xsi:type="dcterms:W3CDTF">2024-08-13T20:20:50Z</dcterms:created>
  <dcterms:modified xsi:type="dcterms:W3CDTF">2024-08-16T06:51:09Z</dcterms:modified>
</cp:coreProperties>
</file>